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8" r:id="rId4"/>
    <p:sldId id="278" r:id="rId5"/>
    <p:sldId id="288" r:id="rId6"/>
    <p:sldId id="279" r:id="rId7"/>
    <p:sldId id="287" r:id="rId8"/>
    <p:sldId id="289" r:id="rId9"/>
    <p:sldId id="281" r:id="rId10"/>
    <p:sldId id="282" r:id="rId11"/>
    <p:sldId id="283" r:id="rId12"/>
    <p:sldId id="285" r:id="rId13"/>
    <p:sldId id="286" r:id="rId14"/>
    <p:sldId id="290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1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440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frica-rising.wikispaces.com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Africa RISING wiki guide</a:t>
            </a:r>
            <a:endParaRPr lang="en-US" dirty="0">
              <a:latin typeface="+mn-lt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05000" y="3733800"/>
            <a:ext cx="5259387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Catherine Njuguna, </a:t>
            </a:r>
          </a:p>
          <a:p>
            <a:r>
              <a:rPr lang="en-US" dirty="0" smtClean="0">
                <a:latin typeface="+mn-lt"/>
              </a:rPr>
              <a:t>Africa RISING-NAFAKA Scaling Project</a:t>
            </a:r>
          </a:p>
          <a:p>
            <a:r>
              <a:rPr lang="en-US" dirty="0" smtClean="0">
                <a:latin typeface="+mn-lt"/>
              </a:rPr>
              <a:t>Annual </a:t>
            </a:r>
            <a:r>
              <a:rPr lang="en-US" dirty="0">
                <a:latin typeface="+mn-lt"/>
              </a:rPr>
              <a:t>Review and Planning </a:t>
            </a:r>
            <a:r>
              <a:rPr lang="en-US" dirty="0" smtClean="0">
                <a:latin typeface="+mn-lt"/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2647" y="2362200"/>
            <a:ext cx="7924801" cy="392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715000" cy="762000"/>
          </a:xfrm>
        </p:spPr>
        <p:txBody>
          <a:bodyPr>
            <a:normAutofit fontScale="47500" lnSpcReduction="20000"/>
          </a:bodyPr>
          <a:lstStyle/>
          <a:p>
            <a:r>
              <a:rPr lang="en-US" sz="11200" dirty="0" smtClean="0">
                <a:latin typeface="+mj-lt"/>
              </a:rPr>
              <a:t>Where do I save?</a:t>
            </a:r>
          </a:p>
          <a:p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10400" y="10668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Save here</a:t>
            </a:r>
            <a:endParaRPr lang="en-US" sz="2400" dirty="0"/>
          </a:p>
        </p:txBody>
      </p:sp>
      <p:sp>
        <p:nvSpPr>
          <p:cNvPr id="7" name="Freeform 6"/>
          <p:cNvSpPr/>
          <p:nvPr/>
        </p:nvSpPr>
        <p:spPr>
          <a:xfrm>
            <a:off x="7924800" y="24384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077201" y="15240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6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000" y="2356104"/>
            <a:ext cx="7924801" cy="392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715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Where do I upload documents</a:t>
            </a: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81800" y="1066800"/>
            <a:ext cx="17526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Click here</a:t>
            </a:r>
            <a:endParaRPr lang="en-US" sz="2000" dirty="0"/>
          </a:p>
        </p:txBody>
      </p:sp>
      <p:sp>
        <p:nvSpPr>
          <p:cNvPr id="7" name="Freeform 6"/>
          <p:cNvSpPr/>
          <p:nvPr/>
        </p:nvSpPr>
        <p:spPr>
          <a:xfrm>
            <a:off x="3974790" y="24384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331010" y="1524000"/>
            <a:ext cx="336519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52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5715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Where do I upload documents</a:t>
            </a: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53200" y="10668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Select file to upload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96" y="2728057"/>
            <a:ext cx="6834187" cy="397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5070118" y="3375664"/>
            <a:ext cx="1243611" cy="536972"/>
          </a:xfrm>
          <a:custGeom>
            <a:avLst/>
            <a:gdLst>
              <a:gd name="connsiteX0" fmla="*/ 111482 w 1243611"/>
              <a:gd name="connsiteY0" fmla="*/ 74672 h 536972"/>
              <a:gd name="connsiteX1" fmla="*/ 135866 w 1243611"/>
              <a:gd name="connsiteY1" fmla="*/ 477008 h 536972"/>
              <a:gd name="connsiteX2" fmla="*/ 1159994 w 1243611"/>
              <a:gd name="connsiteY2" fmla="*/ 489200 h 536972"/>
              <a:gd name="connsiteX3" fmla="*/ 1062458 w 1243611"/>
              <a:gd name="connsiteY3" fmla="*/ 38096 h 536972"/>
              <a:gd name="connsiteX4" fmla="*/ 111482 w 1243611"/>
              <a:gd name="connsiteY4" fmla="*/ 74672 h 53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3611" h="536972">
                <a:moveTo>
                  <a:pt x="111482" y="74672"/>
                </a:moveTo>
                <a:cubicBezTo>
                  <a:pt x="-42950" y="147824"/>
                  <a:pt x="-38886" y="407920"/>
                  <a:pt x="135866" y="477008"/>
                </a:cubicBezTo>
                <a:cubicBezTo>
                  <a:pt x="310618" y="546096"/>
                  <a:pt x="1005562" y="562352"/>
                  <a:pt x="1159994" y="489200"/>
                </a:cubicBezTo>
                <a:cubicBezTo>
                  <a:pt x="1314426" y="416048"/>
                  <a:pt x="1239242" y="107184"/>
                  <a:pt x="1062458" y="38096"/>
                </a:cubicBezTo>
                <a:cubicBezTo>
                  <a:pt x="885674" y="-30992"/>
                  <a:pt x="265914" y="1520"/>
                  <a:pt x="111482" y="74672"/>
                </a:cubicBezTo>
                <a:close/>
              </a:path>
            </a:pathLst>
          </a:custGeom>
          <a:solidFill>
            <a:schemeClr val="accent6">
              <a:alpha val="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5" idx="2"/>
          </p:cNvCxnSpPr>
          <p:nvPr/>
        </p:nvCxnSpPr>
        <p:spPr>
          <a:xfrm flipH="1">
            <a:off x="5791200" y="1524000"/>
            <a:ext cx="1943100" cy="1851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988" y="2209800"/>
            <a:ext cx="6638405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4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10" y="1113854"/>
            <a:ext cx="3447290" cy="2294015"/>
          </a:xfrm>
          <a:prstGeom prst="rect">
            <a:avLst/>
          </a:prstGeom>
        </p:spPr>
      </p:pic>
      <p:sp>
        <p:nvSpPr>
          <p:cNvPr id="3" name="Text Placeholder 1"/>
          <p:cNvSpPr txBox="1">
            <a:spLocks/>
          </p:cNvSpPr>
          <p:nvPr/>
        </p:nvSpPr>
        <p:spPr>
          <a:xfrm>
            <a:off x="362710" y="2260860"/>
            <a:ext cx="8741665" cy="4444739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 fontAlgn="base">
              <a:buFont typeface="Arial" pitchFamily="34" charset="0"/>
              <a:buChar char="•"/>
            </a:pPr>
            <a:endParaRPr lang="en-US" sz="2400" dirty="0" smtClean="0">
              <a:latin typeface="+mn-lt"/>
            </a:endParaRP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A web application that allows users to create websites ‘wiki’s </a:t>
            </a:r>
          </a:p>
          <a:p>
            <a:pPr fontAlgn="base"/>
            <a:r>
              <a:rPr lang="en-US" sz="2800" dirty="0" smtClean="0">
                <a:latin typeface="+mn-lt"/>
              </a:rPr>
              <a:t>Three types: </a:t>
            </a: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Public wikis  - large </a:t>
            </a:r>
            <a:r>
              <a:rPr lang="en-US" sz="2800" dirty="0">
                <a:latin typeface="+mn-lt"/>
              </a:rPr>
              <a:t>community of readers and editors, </a:t>
            </a:r>
            <a:r>
              <a:rPr lang="en-US" sz="2800" dirty="0" smtClean="0">
                <a:latin typeface="+mn-lt"/>
              </a:rPr>
              <a:t>such as </a:t>
            </a:r>
            <a:r>
              <a:rPr lang="en-US" sz="2800" dirty="0" err="1" smtClean="0">
                <a:latin typeface="+mn-lt"/>
              </a:rPr>
              <a:t>wikipedia</a:t>
            </a:r>
            <a:endParaRPr lang="en-US" sz="2800" dirty="0" smtClean="0">
              <a:latin typeface="+mn-lt"/>
            </a:endParaRP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Private </a:t>
            </a:r>
            <a:r>
              <a:rPr lang="en-US" sz="2800" dirty="0">
                <a:latin typeface="+mn-lt"/>
              </a:rPr>
              <a:t>enterprise wikis </a:t>
            </a:r>
            <a:r>
              <a:rPr lang="en-US" sz="2800" dirty="0" smtClean="0">
                <a:latin typeface="+mn-lt"/>
              </a:rPr>
              <a:t>– for organizations and projects </a:t>
            </a: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personal wikis 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4400" dirty="0" smtClean="0"/>
              <a:t>Why is it important?</a:t>
            </a:r>
            <a:endParaRPr lang="en-US" sz="4800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1905000"/>
            <a:ext cx="5307068" cy="44958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r>
              <a:rPr lang="en-US" dirty="0" smtClean="0"/>
              <a:t>Easy to edit and add information</a:t>
            </a:r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endParaRPr lang="en-US" dirty="0" smtClean="0"/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r>
              <a:rPr lang="en-US" dirty="0" smtClean="0"/>
              <a:t>Allow fast and real time sharing of information</a:t>
            </a:r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endParaRPr lang="en-US" dirty="0" smtClean="0"/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r>
              <a:rPr lang="en-US" dirty="0" smtClean="0"/>
              <a:t>Cuts </a:t>
            </a:r>
            <a:r>
              <a:rPr lang="en-US" dirty="0"/>
              <a:t>down email </a:t>
            </a:r>
            <a:r>
              <a:rPr lang="en-US" dirty="0" smtClean="0"/>
              <a:t>traffic</a:t>
            </a:r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endParaRPr lang="en-US" dirty="0" smtClean="0"/>
          </a:p>
          <a:p>
            <a:pPr lvl="1">
              <a:buClr>
                <a:srgbClr val="72201E"/>
              </a:buClr>
              <a:buFont typeface="Arial" pitchFamily="34" charset="0"/>
              <a:buChar char="•"/>
            </a:pPr>
            <a:r>
              <a:rPr lang="en-US" dirty="0" smtClean="0"/>
              <a:t>Easy to organize information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8068" y="3899320"/>
            <a:ext cx="2998732" cy="29495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55" y="1740026"/>
            <a:ext cx="3464629" cy="215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200" y="2590800"/>
            <a:ext cx="4719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Clr>
                <a:srgbClr val="72201E"/>
              </a:buClr>
              <a:buFont typeface="Arial" pitchFamily="34" charset="0"/>
              <a:buChar char="•"/>
            </a:pPr>
            <a:r>
              <a:rPr lang="en-US" sz="2800" dirty="0"/>
              <a:t>Better for planning and organizing events</a:t>
            </a:r>
          </a:p>
          <a:p>
            <a:pPr marL="914400" lvl="1" indent="-457200">
              <a:buClr>
                <a:srgbClr val="72201E"/>
              </a:buClr>
              <a:buFont typeface="Arial" pitchFamily="34" charset="0"/>
              <a:buChar char="•"/>
            </a:pPr>
            <a:endParaRPr lang="en-US" sz="2800" dirty="0" smtClean="0"/>
          </a:p>
          <a:p>
            <a:pPr marL="914400" lvl="1" indent="-457200">
              <a:buClr>
                <a:srgbClr val="72201E"/>
              </a:buClr>
              <a:buFont typeface="Arial" pitchFamily="34" charset="0"/>
              <a:buChar char="•"/>
            </a:pPr>
            <a:r>
              <a:rPr lang="en-US" sz="2800" dirty="0" smtClean="0"/>
              <a:t>Better </a:t>
            </a:r>
            <a:r>
              <a:rPr lang="en-US" sz="2800" dirty="0"/>
              <a:t>to document, publish and follow-up project </a:t>
            </a:r>
            <a:r>
              <a:rPr lang="en-US" sz="2800" dirty="0" smtClean="0"/>
              <a:t>activities</a:t>
            </a:r>
          </a:p>
          <a:p>
            <a:pPr marL="914400" lvl="1" indent="-457200">
              <a:buClr>
                <a:srgbClr val="72201E"/>
              </a:buClr>
              <a:buFont typeface="Wingdings" pitchFamily="2" charset="2"/>
              <a:buChar char="§"/>
            </a:pPr>
            <a:endParaRPr lang="en-US" sz="2800" dirty="0"/>
          </a:p>
          <a:p>
            <a:pPr marL="914400" lvl="1" indent="-457200">
              <a:buClr>
                <a:srgbClr val="72201E"/>
              </a:buClr>
              <a:buFont typeface="Arial" pitchFamily="34" charset="0"/>
              <a:buChar char="•"/>
            </a:pPr>
            <a:r>
              <a:rPr lang="en-US" sz="2800" dirty="0"/>
              <a:t>Collaborate, share, learn and browse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0" y="1274064"/>
            <a:ext cx="3810000" cy="2133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20" y="3551218"/>
            <a:ext cx="40132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82000" cy="12954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4400" dirty="0" smtClean="0"/>
              <a:t>Practical session?</a:t>
            </a:r>
            <a:endParaRPr lang="en-US" sz="4400" dirty="0"/>
          </a:p>
          <a:p>
            <a:pPr marL="114300" lvl="1" indent="0">
              <a:buNone/>
            </a:pPr>
            <a:r>
              <a:rPr lang="en-US" sz="4400" dirty="0" smtClean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286000"/>
            <a:ext cx="7772400" cy="41148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Clr>
                <a:srgbClr val="72201E"/>
              </a:buClr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New users</a:t>
            </a:r>
            <a:endParaRPr lang="en-US" sz="3200" dirty="0" smtClean="0"/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 W</a:t>
            </a:r>
            <a:r>
              <a:rPr lang="en-US" dirty="0" smtClean="0"/>
              <a:t>e sent invites create </a:t>
            </a:r>
            <a:r>
              <a:rPr lang="en-US" dirty="0"/>
              <a:t>account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Accept invitation and </a:t>
            </a:r>
            <a:r>
              <a:rPr lang="en-US" dirty="0" smtClean="0"/>
              <a:t>create account (username and p/word) 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Read content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Edit pages e.g. new event, program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Upload document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dirty="0"/>
          </a:p>
          <a:p>
            <a:pPr marL="777240" lvl="2" indent="0">
              <a:buClr>
                <a:srgbClr val="72201E"/>
              </a:buClr>
              <a:buNone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0533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2148840"/>
            <a:ext cx="9144000" cy="470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334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Key elements of AR - WIKI </a:t>
            </a: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  <a:hlinkClick r:id="rId3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62577" y="3789377"/>
            <a:ext cx="995169" cy="269650"/>
          </a:xfrm>
          <a:custGeom>
            <a:avLst/>
            <a:gdLst>
              <a:gd name="connsiteX0" fmla="*/ 98255 w 995169"/>
              <a:gd name="connsiteY0" fmla="*/ 50194 h 269650"/>
              <a:gd name="connsiteX1" fmla="*/ 86063 w 995169"/>
              <a:gd name="connsiteY1" fmla="*/ 269650 h 269650"/>
              <a:gd name="connsiteX2" fmla="*/ 976079 w 995169"/>
              <a:gd name="connsiteY2" fmla="*/ 257458 h 269650"/>
              <a:gd name="connsiteX3" fmla="*/ 646895 w 995169"/>
              <a:gd name="connsiteY3" fmla="*/ 13618 h 269650"/>
              <a:gd name="connsiteX4" fmla="*/ 98255 w 995169"/>
              <a:gd name="connsiteY4" fmla="*/ 50194 h 26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169" h="269650">
                <a:moveTo>
                  <a:pt x="98255" y="50194"/>
                </a:moveTo>
                <a:cubicBezTo>
                  <a:pt x="4783" y="92866"/>
                  <a:pt x="-60241" y="235106"/>
                  <a:pt x="86063" y="269650"/>
                </a:cubicBezTo>
                <a:cubicBezTo>
                  <a:pt x="232367" y="304194"/>
                  <a:pt x="882607" y="300130"/>
                  <a:pt x="976079" y="257458"/>
                </a:cubicBezTo>
                <a:cubicBezTo>
                  <a:pt x="1069551" y="214786"/>
                  <a:pt x="797263" y="44098"/>
                  <a:pt x="646895" y="13618"/>
                </a:cubicBezTo>
                <a:cubicBezTo>
                  <a:pt x="496527" y="-16862"/>
                  <a:pt x="191727" y="7522"/>
                  <a:pt x="98255" y="50194"/>
                </a:cubicBezTo>
                <a:close/>
              </a:path>
            </a:pathLst>
          </a:custGeom>
          <a:solidFill>
            <a:srgbClr val="00B050">
              <a:alpha val="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2577" y="5157285"/>
            <a:ext cx="1547079" cy="440687"/>
          </a:xfrm>
          <a:custGeom>
            <a:avLst/>
            <a:gdLst>
              <a:gd name="connsiteX0" fmla="*/ 147565 w 1547079"/>
              <a:gd name="connsiteY0" fmla="*/ 37429 h 440687"/>
              <a:gd name="connsiteX1" fmla="*/ 159757 w 1547079"/>
              <a:gd name="connsiteY1" fmla="*/ 415381 h 440687"/>
              <a:gd name="connsiteX2" fmla="*/ 1305805 w 1547079"/>
              <a:gd name="connsiteY2" fmla="*/ 366613 h 440687"/>
              <a:gd name="connsiteX3" fmla="*/ 1452109 w 1547079"/>
              <a:gd name="connsiteY3" fmla="*/ 49621 h 440687"/>
              <a:gd name="connsiteX4" fmla="*/ 147565 w 1547079"/>
              <a:gd name="connsiteY4" fmla="*/ 37429 h 44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7079" h="440687">
                <a:moveTo>
                  <a:pt x="147565" y="37429"/>
                </a:moveTo>
                <a:cubicBezTo>
                  <a:pt x="-67827" y="98389"/>
                  <a:pt x="-33283" y="360517"/>
                  <a:pt x="159757" y="415381"/>
                </a:cubicBezTo>
                <a:cubicBezTo>
                  <a:pt x="352797" y="470245"/>
                  <a:pt x="1090413" y="427573"/>
                  <a:pt x="1305805" y="366613"/>
                </a:cubicBezTo>
                <a:cubicBezTo>
                  <a:pt x="1521197" y="305653"/>
                  <a:pt x="1643117" y="102453"/>
                  <a:pt x="1452109" y="49621"/>
                </a:cubicBezTo>
                <a:cubicBezTo>
                  <a:pt x="1261101" y="-3211"/>
                  <a:pt x="362957" y="-23531"/>
                  <a:pt x="147565" y="37429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10668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Program framework 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405528" y="1524000"/>
            <a:ext cx="6176372" cy="2265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591300" y="1901952"/>
            <a:ext cx="22098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Branding 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1609656" y="2359152"/>
            <a:ext cx="6086544" cy="2822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00800" y="49530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Events list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981200" y="5793867"/>
            <a:ext cx="4488206" cy="987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438900" y="5609082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Contact details</a:t>
            </a:r>
            <a:endParaRPr lang="en-US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799870" y="6007903"/>
            <a:ext cx="4791430" cy="8318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872" y="1447800"/>
            <a:ext cx="8839200" cy="473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1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8382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>
                <a:latin typeface="+mj-lt"/>
              </a:rPr>
              <a:t>How can I join?</a:t>
            </a:r>
          </a:p>
          <a:p>
            <a:r>
              <a:rPr lang="en-US" sz="9600" dirty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9600" dirty="0">
              <a:latin typeface="+mj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740495" y="1676400"/>
            <a:ext cx="0" cy="655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934200" y="12192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Join here</a:t>
            </a:r>
            <a:endParaRPr lang="en-US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83825"/>
            <a:ext cx="8077200" cy="447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518090" y="2332009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6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064" y="1961230"/>
            <a:ext cx="8500872" cy="392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609600"/>
          </a:xfrm>
        </p:spPr>
        <p:txBody>
          <a:bodyPr>
            <a:normAutofit fontScale="32500" lnSpcReduction="20000"/>
          </a:bodyPr>
          <a:lstStyle/>
          <a:p>
            <a:r>
              <a:rPr lang="en-US" sz="12800" dirty="0">
                <a:latin typeface="+mj-lt"/>
              </a:rPr>
              <a:t>How can I </a:t>
            </a:r>
            <a:r>
              <a:rPr lang="en-US" sz="12800" dirty="0" smtClean="0">
                <a:latin typeface="+mj-lt"/>
              </a:rPr>
              <a:t>edit?</a:t>
            </a:r>
            <a:endParaRPr lang="en-US" sz="12800" dirty="0">
              <a:latin typeface="+mj-lt"/>
            </a:endParaRPr>
          </a:p>
          <a:p>
            <a:endParaRPr lang="en-US" sz="96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34200" y="12192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here</a:t>
            </a:r>
            <a:endParaRPr lang="en-US" sz="2400" dirty="0"/>
          </a:p>
        </p:txBody>
      </p:sp>
      <p:sp>
        <p:nvSpPr>
          <p:cNvPr id="7" name="Freeform 6"/>
          <p:cNvSpPr/>
          <p:nvPr/>
        </p:nvSpPr>
        <p:spPr>
          <a:xfrm>
            <a:off x="7620000" y="29718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848600" y="16764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05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891</TotalTime>
  <Words>207</Words>
  <Application>Microsoft Office PowerPoint</Application>
  <PresentationFormat>On-screen Show (4:3)</PresentationFormat>
  <Paragraphs>52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Odhong, Jonathan (IITA)</cp:lastModifiedBy>
  <cp:revision>78</cp:revision>
  <cp:lastPrinted>2011-10-06T11:45:23Z</cp:lastPrinted>
  <dcterms:created xsi:type="dcterms:W3CDTF">2014-09-10T11:34:25Z</dcterms:created>
  <dcterms:modified xsi:type="dcterms:W3CDTF">2015-07-10T14:39:15Z</dcterms:modified>
</cp:coreProperties>
</file>